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77fada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5077fada61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085475f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5085475f4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95f53c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095f53c0d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95f53c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095f53c0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095f53c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5095f53c0d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095f53c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5095f53c0d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95f53c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5095f53c0d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95f53c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095f53c0d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085475f4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085475f47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95f53c0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5095f53c0d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95f53c0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095f53c0d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095f53c0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5095f53c0d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0793795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07937958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07937958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5079379583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0793795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079379583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07937958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079379583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cf10dd030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4cf10dd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4cf10dd030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cf10dd030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4cf10dd0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4cf10dd030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cf10dd030_3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4cf10dd030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4cf10dd030_3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0793797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507937972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0793797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07937972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07937972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079379729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f10dd030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4cf10dd030_4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21" name="Google Shape;21;p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2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2"/>
          <p:cNvSpPr/>
          <p:nvPr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335475" y="4585792"/>
            <a:ext cx="4744901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body"/>
          </p:nvPr>
        </p:nvSpPr>
        <p:spPr>
          <a:xfrm>
            <a:off x="5747499" y="5623128"/>
            <a:ext cx="3112338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2" type="body"/>
          </p:nvPr>
        </p:nvSpPr>
        <p:spPr>
          <a:xfrm>
            <a:off x="5747500" y="5918450"/>
            <a:ext cx="3112338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3" type="body"/>
          </p:nvPr>
        </p:nvSpPr>
        <p:spPr>
          <a:xfrm>
            <a:off x="5745085" y="4457139"/>
            <a:ext cx="3115004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>
            <p:ph idx="4" type="pic"/>
          </p:nvPr>
        </p:nvSpPr>
        <p:spPr>
          <a:xfrm>
            <a:off x="0" y="0"/>
            <a:ext cx="9144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457200" y="1195137"/>
            <a:ext cx="8235949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57200" y="1608139"/>
            <a:ext cx="8235949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4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46" name="Google Shape;46;p6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6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6"/>
          <p:cNvCxnSpPr/>
          <p:nvPr/>
        </p:nvCxnSpPr>
        <p:spPr>
          <a:xfrm>
            <a:off x="948976" y="5832568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6"/>
          <p:cNvCxnSpPr/>
          <p:nvPr/>
        </p:nvCxnSpPr>
        <p:spPr>
          <a:xfrm>
            <a:off x="948976" y="6340619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6"/>
          <p:cNvSpPr txBox="1"/>
          <p:nvPr/>
        </p:nvSpPr>
        <p:spPr>
          <a:xfrm>
            <a:off x="796576" y="4303767"/>
            <a:ext cx="61113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794282" y="4240779"/>
            <a:ext cx="6113667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794282" y="5799368"/>
            <a:ext cx="6113667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6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>
            <p:ph idx="2" type="pic"/>
          </p:nvPr>
        </p:nvSpPr>
        <p:spPr>
          <a:xfrm>
            <a:off x="-13512" y="-8411"/>
            <a:ext cx="6976288" cy="4156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457200" y="1600201"/>
            <a:ext cx="3948530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7"/>
          <p:cNvSpPr/>
          <p:nvPr>
            <p:ph idx="2" type="pic"/>
          </p:nvPr>
        </p:nvSpPr>
        <p:spPr>
          <a:xfrm>
            <a:off x="4671604" y="1600373"/>
            <a:ext cx="4015195" cy="4342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7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457200" y="1600201"/>
            <a:ext cx="394853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4648200" y="1600201"/>
            <a:ext cx="40386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457200" y="1535113"/>
            <a:ext cx="39488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457200" y="2174875"/>
            <a:ext cx="3948888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9"/>
          <p:cNvSpPr txBox="1"/>
          <p:nvPr>
            <p:ph idx="4" type="body"/>
          </p:nvPr>
        </p:nvSpPr>
        <p:spPr>
          <a:xfrm>
            <a:off x="4645025" y="2174875"/>
            <a:ext cx="4041775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5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9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10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_sig132.tif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6075632"/>
            <a:ext cx="1523874" cy="479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2" name="Google Shape;12;p1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"/>
            <p:cNvPicPr preferRelativeResize="0"/>
            <p:nvPr/>
          </p:nvPicPr>
          <p:blipFill rotWithShape="1">
            <a:blip r:embed="rId2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0" y="4392050"/>
            <a:ext cx="84486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b="1" lang="en-US" sz="4800">
                <a:solidFill>
                  <a:srgbClr val="000000"/>
                </a:solidFill>
              </a:rPr>
              <a:t>ECE477 MIDTERM DESIGN REVIEW: TEAM 17 </a:t>
            </a:r>
            <a:r>
              <a:rPr b="1" lang="en-US" sz="4800">
                <a:solidFill>
                  <a:srgbClr val="000000"/>
                </a:solidFill>
              </a:rPr>
              <a:t>Face Tracking Drone</a:t>
            </a:r>
            <a:endParaRPr b="1" sz="4800">
              <a:solidFill>
                <a:srgbClr val="000000"/>
              </a:solidFill>
            </a:endParaRPr>
          </a:p>
        </p:txBody>
      </p:sp>
      <p:pic>
        <p:nvPicPr>
          <p:cNvPr descr="PU_sigtab.eps" id="89" name="Google Shape;89;p1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975" y="561900"/>
            <a:ext cx="5999626" cy="3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DIAGRAM(to revise)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375" y="1272673"/>
            <a:ext cx="7221250" cy="46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460375" y="14420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Top view of Model</a:t>
            </a:r>
            <a:endParaRPr sz="2400">
              <a:solidFill>
                <a:srgbClr val="A3792C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263400" y="2737525"/>
            <a:ext cx="34149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3D printed packaging for drone and pedal controller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>
                <a:solidFill>
                  <a:schemeClr val="dk1"/>
                </a:solidFill>
              </a:rPr>
              <a:t>3D printed plastic pieces will be screwed together</a:t>
            </a:r>
            <a:r>
              <a:rPr lang="en-US" sz="2000"/>
              <a:t> </a:t>
            </a:r>
            <a:endParaRPr sz="2000"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300" y="1984950"/>
            <a:ext cx="5209225" cy="401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457200" y="136679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Side</a:t>
            </a:r>
            <a:r>
              <a:rPr lang="en-US" sz="2400">
                <a:solidFill>
                  <a:srgbClr val="A3792C"/>
                </a:solidFill>
              </a:rPr>
              <a:t> view of Model</a:t>
            </a:r>
            <a:endParaRPr sz="2400">
              <a:solidFill>
                <a:srgbClr val="A3792C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88" y="1876975"/>
            <a:ext cx="5668828" cy="4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Schematic of the on-drone PCB</a:t>
            </a:r>
            <a:endParaRPr sz="2400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5" y="1307055"/>
            <a:ext cx="8839200" cy="477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Voltage Regulator</a:t>
            </a:r>
            <a:endParaRPr sz="2400"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5" y="1475023"/>
            <a:ext cx="6035699" cy="32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638925" y="3875750"/>
            <a:ext cx="1737000" cy="8628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600" y="1820425"/>
            <a:ext cx="6784251" cy="3703950"/>
          </a:xfrm>
          <a:prstGeom prst="rect">
            <a:avLst/>
          </a:prstGeom>
          <a:noFill/>
          <a:ln>
            <a:noFill/>
          </a:ln>
          <a:effectLst>
            <a:outerShdw blurRad="1228725" rotWithShape="0" algn="bl" dir="5400000" dist="19050">
              <a:srgbClr val="000000">
                <a:alpha val="47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 Connection</a:t>
            </a:r>
            <a:endParaRPr sz="24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5" y="1475023"/>
            <a:ext cx="6035699" cy="32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2980950" y="1522550"/>
            <a:ext cx="3036900" cy="27669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250" y="194550"/>
            <a:ext cx="3413475" cy="646890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276" y="8"/>
            <a:ext cx="5175381" cy="685800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Peripherals</a:t>
            </a:r>
            <a:endParaRPr sz="2400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25" y="1475023"/>
            <a:ext cx="6035699" cy="32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560475" y="1757850"/>
            <a:ext cx="2398200" cy="2142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001" y="1228510"/>
            <a:ext cx="5952551" cy="512844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95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Schematic of the </a:t>
            </a:r>
            <a:r>
              <a:rPr lang="en-US" sz="2400"/>
              <a:t>Ground Signal Transmitting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13" y="1564674"/>
            <a:ext cx="7456575" cy="4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Voltage Regulator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25" y="1475025"/>
            <a:ext cx="5196076" cy="314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1176800" y="3718875"/>
            <a:ext cx="705900" cy="9768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225" y="1833628"/>
            <a:ext cx="4093700" cy="34671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457200" y="878675"/>
            <a:ext cx="8352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</a:t>
            </a:r>
            <a:r>
              <a:rPr lang="en-US" sz="2400"/>
              <a:t> of the on-drone PCB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75" y="1332575"/>
            <a:ext cx="7492049" cy="4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454025" y="1508673"/>
            <a:ext cx="8235900" cy="4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457200" y="878675"/>
            <a:ext cx="8352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the on-drone PCB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75" y="1332575"/>
            <a:ext cx="5507776" cy="3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2756825" y="1533725"/>
            <a:ext cx="2566200" cy="2364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611" y="1332576"/>
            <a:ext cx="7338976" cy="470815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457200" y="878675"/>
            <a:ext cx="8352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the on-drone PCB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75" y="1332575"/>
            <a:ext cx="5507776" cy="3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717375" y="2587050"/>
            <a:ext cx="1916100" cy="1770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949" y="1332575"/>
            <a:ext cx="6580100" cy="479735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411000" y="880600"/>
            <a:ext cx="8328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</a:t>
            </a:r>
            <a:r>
              <a:rPr lang="en-US" sz="2400"/>
              <a:t>the Ground Signal Transmitting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875" y="1243650"/>
            <a:ext cx="5228554" cy="52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11000" y="880600"/>
            <a:ext cx="8328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the Ground Signal Transmitting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1288475"/>
            <a:ext cx="4101699" cy="4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/>
          <p:nvPr/>
        </p:nvSpPr>
        <p:spPr>
          <a:xfrm>
            <a:off x="2017275" y="2161225"/>
            <a:ext cx="2420400" cy="2420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551" y="1064225"/>
            <a:ext cx="6456080" cy="5569525"/>
          </a:xfrm>
          <a:prstGeom prst="rect">
            <a:avLst/>
          </a:prstGeom>
          <a:noFill/>
          <a:ln>
            <a:noFill/>
          </a:ln>
          <a:effectLst>
            <a:outerShdw blurRad="138588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411000" y="880600"/>
            <a:ext cx="8328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the Ground Signal Transmitting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1288475"/>
            <a:ext cx="4101699" cy="4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/>
          <p:nvPr/>
        </p:nvSpPr>
        <p:spPr>
          <a:xfrm>
            <a:off x="1087150" y="2101575"/>
            <a:ext cx="904800" cy="642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926" y="1389350"/>
            <a:ext cx="6546201" cy="46379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411000" y="880600"/>
            <a:ext cx="8328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Layout of the Ground Signal Transmitting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00" y="1288475"/>
            <a:ext cx="4101699" cy="409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/>
          <p:nvPr/>
        </p:nvSpPr>
        <p:spPr>
          <a:xfrm>
            <a:off x="694600" y="2594624"/>
            <a:ext cx="1804500" cy="21552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625" y="1120250"/>
            <a:ext cx="6055675" cy="54873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2" type="body"/>
          </p:nvPr>
        </p:nvSpPr>
        <p:spPr>
          <a:xfrm>
            <a:off x="1064100" y="2175850"/>
            <a:ext cx="70158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Our project mainly involves the following interfacing: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/>
              <a:t>UART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RF </a:t>
            </a:r>
            <a:r>
              <a:rPr lang="en-US" sz="2200">
                <a:solidFill>
                  <a:srgbClr val="000000"/>
                </a:solidFill>
              </a:rPr>
              <a:t>Module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Gimbal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Flight control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457200" y="12821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Overview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idx="2" type="body"/>
          </p:nvPr>
        </p:nvSpPr>
        <p:spPr>
          <a:xfrm>
            <a:off x="460350" y="2386805"/>
            <a:ext cx="82296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What has been done: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verified UART working, capable of sending and receiving data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verified UART can be used to program the microcontroller with via STM32’s bootloader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295" name="Google Shape;295;p3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57200" y="13103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UART Module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idx="2" type="body"/>
          </p:nvPr>
        </p:nvSpPr>
        <p:spPr>
          <a:xfrm>
            <a:off x="457200" y="2157629"/>
            <a:ext cx="82296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What has been done: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Successfully interfaced the nRF24L01+ module with STM32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verified data sending and receiving by sending sample data and print on terminal via UART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To Do: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Test IRQ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Test signal range and latency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302" name="Google Shape;302;p3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460350" y="1291518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RF Module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idx="2" type="body"/>
          </p:nvPr>
        </p:nvSpPr>
        <p:spPr>
          <a:xfrm>
            <a:off x="457200" y="1878777"/>
            <a:ext cx="8229600" cy="3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What has been done: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selected and flashed firmware on the gimbal controller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verified the gimbal is working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interfaced gimbal controller with our microcontroller (STM32) and verified the 3-axis movement of the gimbal can be controlled by the microcontroller using 2 DAC channels and 1 PWM channel + low-pass filter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</a:rPr>
              <a:t>To Do: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implement software to let the gimbal point at desired human face. 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309" name="Google Shape;309;p3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460350" y="13009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Gimbal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Our project is a face recognizing drone which follows a person’s movement and records video.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200">
                <a:solidFill>
                  <a:srgbClr val="000000"/>
                </a:solidFill>
              </a:rPr>
              <a:t>Our drone is </a:t>
            </a:r>
            <a:r>
              <a:rPr lang="en-US" sz="2200">
                <a:solidFill>
                  <a:srgbClr val="000000"/>
                </a:solidFill>
              </a:rPr>
              <a:t>unique</a:t>
            </a:r>
            <a:r>
              <a:rPr lang="en-US" sz="2200">
                <a:solidFill>
                  <a:srgbClr val="000000"/>
                </a:solidFill>
              </a:rPr>
              <a:t> since it can analyze a person’s head pose and eye gaze direction and adjusts its own position in the air.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10119" l="2380" r="-2380" t="-10120"/>
          <a:stretch/>
        </p:blipFill>
        <p:spPr>
          <a:xfrm>
            <a:off x="2538950" y="3422100"/>
            <a:ext cx="3859401" cy="25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460350" y="1942828"/>
            <a:ext cx="8229600" cy="3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What has been done: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committed research on how to modulate PPM signals which is supposed to use for interfacing with the flight controller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set up timer with interrupt as the first step to modulate PPM signals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Modulated PPM signal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To Do: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test latency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implement failsafe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316" name="Google Shape;316;p4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457200" y="1282118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Flight Controller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idx="2" type="body"/>
          </p:nvPr>
        </p:nvSpPr>
        <p:spPr>
          <a:xfrm>
            <a:off x="357000" y="1828400"/>
            <a:ext cx="8229600" cy="3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Image </a:t>
            </a:r>
            <a:r>
              <a:rPr lang="en-US" sz="2000"/>
              <a:t>Processing</a:t>
            </a:r>
            <a:r>
              <a:rPr lang="en-US" sz="2000"/>
              <a:t> Module  </a:t>
            </a:r>
            <a:r>
              <a:rPr lang="en-US" sz="2000">
                <a:solidFill>
                  <a:srgbClr val="38761D"/>
                </a:solidFill>
              </a:rPr>
              <a:t>(Completed)</a:t>
            </a:r>
            <a:endParaRPr sz="2000">
              <a:solidFill>
                <a:srgbClr val="38761D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Acquire video information from a RF receiver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Facial Landmark analysis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Control Signal Process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UART Module </a:t>
            </a:r>
            <a:r>
              <a:rPr lang="en-US" sz="2000">
                <a:solidFill>
                  <a:srgbClr val="D19B23"/>
                </a:solidFill>
              </a:rPr>
              <a:t>(In development)</a:t>
            </a:r>
            <a:endParaRPr sz="2000">
              <a:solidFill>
                <a:srgbClr val="D19B23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Acquire control signal and send to microcontroller through UART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GUI application </a:t>
            </a:r>
            <a:r>
              <a:rPr lang="en-US" sz="2000">
                <a:solidFill>
                  <a:schemeClr val="accent6"/>
                </a:solidFill>
              </a:rPr>
              <a:t>(Prototype)</a:t>
            </a:r>
            <a:endParaRPr sz="2000">
              <a:solidFill>
                <a:schemeClr val="accent6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Live monitor and face selection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324" name="Google Shape;324;p4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410150" y="138559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Ground Station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2" type="body"/>
          </p:nvPr>
        </p:nvSpPr>
        <p:spPr>
          <a:xfrm>
            <a:off x="457200" y="2635701"/>
            <a:ext cx="8229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The Embedded Firmware is separated into two parts.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Ground station transmitter firmware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On-drone receiver &amp; controller firmware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333" name="Google Shape;333;p42"/>
          <p:cNvSpPr txBox="1"/>
          <p:nvPr>
            <p:ph idx="1" type="body"/>
          </p:nvPr>
        </p:nvSpPr>
        <p:spPr>
          <a:xfrm>
            <a:off x="457200" y="135739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Embedded Firmware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2" type="body"/>
          </p:nvPr>
        </p:nvSpPr>
        <p:spPr>
          <a:xfrm>
            <a:off x="457200" y="2616901"/>
            <a:ext cx="8229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The ground station transmitter has two main responsibilities: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Get data from Ground Station through UART </a:t>
            </a:r>
            <a:r>
              <a:rPr lang="en-US" sz="2000">
                <a:solidFill>
                  <a:srgbClr val="38761D"/>
                </a:solidFill>
              </a:rPr>
              <a:t>(Prototyped)</a:t>
            </a:r>
            <a:endParaRPr sz="2000">
              <a:solidFill>
                <a:srgbClr val="38761D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Send data to the on-drone receiver &amp; controller  </a:t>
            </a:r>
            <a:r>
              <a:rPr lang="en-US" sz="2000">
                <a:solidFill>
                  <a:srgbClr val="38761D"/>
                </a:solidFill>
              </a:rPr>
              <a:t>(Prototyped)</a:t>
            </a:r>
            <a:endParaRPr sz="20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40" name="Google Shape;340;p4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457200" y="1351030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Embedded Firmware: Ground station transmitter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idx="2" type="body"/>
          </p:nvPr>
        </p:nvSpPr>
        <p:spPr>
          <a:xfrm>
            <a:off x="457200" y="2485176"/>
            <a:ext cx="82296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The on-drone receiver three main responsibilities: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Receive data from transmitter </a:t>
            </a:r>
            <a:r>
              <a:rPr lang="en-US" sz="2000">
                <a:solidFill>
                  <a:srgbClr val="38761D"/>
                </a:solidFill>
              </a:rPr>
              <a:t>(Prototyped)</a:t>
            </a:r>
            <a:endParaRPr sz="2000">
              <a:solidFill>
                <a:srgbClr val="38761D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Modulate PPM using data received</a:t>
            </a:r>
            <a:r>
              <a:rPr lang="en-US" sz="2000"/>
              <a:t>  </a:t>
            </a:r>
            <a:r>
              <a:rPr lang="en-US" sz="2000">
                <a:solidFill>
                  <a:srgbClr val="38761D"/>
                </a:solidFill>
              </a:rPr>
              <a:t>(Prototyped)</a:t>
            </a:r>
            <a:endParaRPr sz="2000">
              <a:solidFill>
                <a:srgbClr val="38761D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Implement f</a:t>
            </a:r>
            <a:r>
              <a:rPr lang="en-US" sz="2000">
                <a:solidFill>
                  <a:srgbClr val="000000"/>
                </a:solidFill>
              </a:rPr>
              <a:t>ail safe &amp; main logic </a:t>
            </a:r>
            <a:r>
              <a:rPr lang="en-US" sz="2000">
                <a:solidFill>
                  <a:srgbClr val="E69138"/>
                </a:solidFill>
              </a:rPr>
              <a:t>(In Progress)</a:t>
            </a:r>
            <a:endParaRPr sz="2000">
              <a:solidFill>
                <a:srgbClr val="E6913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48" name="Google Shape;348;p4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91350" y="13197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A3792C"/>
                </a:solidFill>
              </a:rPr>
              <a:t>Embedded Firmware: On-Drone receiver &amp; controller</a:t>
            </a:r>
            <a:endParaRPr sz="2400">
              <a:solidFill>
                <a:srgbClr val="A3792C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" y="1683925"/>
            <a:ext cx="9084824" cy="33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idx="4294967295" type="title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361" name="Google Shape;361;p46"/>
          <p:cNvSpPr txBox="1"/>
          <p:nvPr>
            <p:ph idx="4294967295" type="body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09" name="Google Shape;109;p14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PSSC #1: </a:t>
            </a:r>
            <a:r>
              <a:rPr lang="en-US" sz="2200"/>
              <a:t>An ability to communicate with flight control to perform desired movement such as moving in a specified direction for a certain distance.</a:t>
            </a:r>
            <a:endParaRPr sz="2200"/>
          </a:p>
          <a:p>
            <a:pPr indent="-139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PSSC #2: </a:t>
            </a:r>
            <a:r>
              <a:rPr lang="en-US" sz="2200"/>
              <a:t>An ability to communicate over RF/WiFi with the local host to receive commands so that the drone would perform the corresponding action/movement based on the commands.</a:t>
            </a:r>
            <a:endParaRPr sz="2200"/>
          </a:p>
          <a:p>
            <a:pPr indent="-139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PSSC #3:</a:t>
            </a:r>
            <a:r>
              <a:rPr lang="en-US" sz="2200"/>
              <a:t> An ability to control the gimbal on the quadcopter to point to a specific human face.</a:t>
            </a:r>
            <a:endParaRPr sz="2200"/>
          </a:p>
          <a:p>
            <a:pPr indent="-139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PSSC #4:</a:t>
            </a:r>
            <a:r>
              <a:rPr lang="en-US" sz="2200"/>
              <a:t> An ability to track face in the video and reach a reasonable framerate(above 30 fps).</a:t>
            </a:r>
            <a:endParaRPr sz="2200"/>
          </a:p>
          <a:p>
            <a:pPr indent="-139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-US" sz="2200"/>
              <a:t>PSSC #5:</a:t>
            </a:r>
            <a:r>
              <a:rPr lang="en-US" sz="2200"/>
              <a:t> An ability to detect one face precisely in a any given image frame.</a:t>
            </a:r>
            <a:endParaRPr sz="22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</a:t>
            </a:r>
            <a:endParaRPr sz="2400"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050" y="1534475"/>
            <a:ext cx="3399379" cy="254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373700" y="1711900"/>
            <a:ext cx="72756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STM32F407VG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ARM® Cortex®-M4 32-bit core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1-Mbyte Flash memory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 SPI channel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 UART channel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2 DAC channels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1 PWM channel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Several Timers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57200" y="3256478"/>
            <a:ext cx="82296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Pixhawk 1 autopilot is a popular general purpose flight controller based on the Pixhawk-project FMUv2 open hardware design.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Main System-on-Chip: STM32F427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8x PWM with manual override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Compass included with the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Supports Ground Station APM Planner and Mission Planner</a:t>
            </a:r>
            <a:endParaRPr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Flight Controller --- Pixhawk</a:t>
            </a:r>
            <a:endParaRPr sz="2400"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19682" l="5843" r="41321" t="16558"/>
          <a:stretch/>
        </p:blipFill>
        <p:spPr>
          <a:xfrm>
            <a:off x="457200" y="1367550"/>
            <a:ext cx="2577825" cy="15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460350" y="4182151"/>
            <a:ext cx="8229600" cy="19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LHI 4x 2212 920KV Brushless Motor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4x SIMONK 30A ESC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Designed for large propellers which is good for heavy lifting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5000 mAh,11.1V Lipo Battery, 50C-100C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ESC,  Motors and Battery</a:t>
            </a:r>
            <a:endParaRPr sz="24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5" y="1367450"/>
            <a:ext cx="2729775" cy="27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575" y="1519843"/>
            <a:ext cx="2509908" cy="250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0" name="Google Shape;140;p18"/>
          <p:cNvSpPr txBox="1"/>
          <p:nvPr>
            <p:ph idx="2" type="body"/>
          </p:nvPr>
        </p:nvSpPr>
        <p:spPr>
          <a:xfrm>
            <a:off x="457200" y="3693425"/>
            <a:ext cx="8496000" cy="24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25mW/200mW/600mW Switchable FPV Transmitter, 40CH cover A,b,E,F,r bands are compatible with more FPV equipment</a:t>
            </a:r>
            <a:endParaRPr sz="2300">
              <a:solidFill>
                <a:srgbClr val="11111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5.8GHz Receiver, 150CH, with USB connection </a:t>
            </a:r>
            <a:r>
              <a:rPr lang="en-US" sz="2300">
                <a:solidFill>
                  <a:srgbClr val="111111"/>
                </a:solidFill>
              </a:rPr>
              <a:t>compatible</a:t>
            </a:r>
            <a:endParaRPr sz="2300">
              <a:solidFill>
                <a:srgbClr val="11111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Both can be powered by a 11.1V battery</a:t>
            </a:r>
            <a:endParaRPr sz="2300">
              <a:solidFill>
                <a:srgbClr val="111111"/>
              </a:solidFill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VTX transmitter and Receiver</a:t>
            </a:r>
            <a:endParaRPr sz="24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" y="1367451"/>
            <a:ext cx="2325976" cy="232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33034" t="0"/>
          <a:stretch/>
        </p:blipFill>
        <p:spPr>
          <a:xfrm>
            <a:off x="2730625" y="1480287"/>
            <a:ext cx="1406525" cy="21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9" name="Google Shape;149;p19"/>
          <p:cNvSpPr txBox="1"/>
          <p:nvPr>
            <p:ph idx="2" type="body"/>
          </p:nvPr>
        </p:nvSpPr>
        <p:spPr>
          <a:xfrm>
            <a:off x="4534925" y="2791988"/>
            <a:ext cx="42636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3-Axis</a:t>
            </a:r>
            <a:endParaRPr sz="2300">
              <a:solidFill>
                <a:srgbClr val="11111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Open source</a:t>
            </a:r>
            <a:endParaRPr sz="2300">
              <a:solidFill>
                <a:srgbClr val="11111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C</a:t>
            </a:r>
            <a:r>
              <a:rPr lang="en-US" sz="2300">
                <a:solidFill>
                  <a:srgbClr val="111111"/>
                </a:solidFill>
              </a:rPr>
              <a:t>ompatible</a:t>
            </a:r>
            <a:r>
              <a:rPr lang="en-US" sz="2300">
                <a:solidFill>
                  <a:srgbClr val="111111"/>
                </a:solidFill>
              </a:rPr>
              <a:t> with 12v</a:t>
            </a:r>
            <a:endParaRPr sz="2300">
              <a:solidFill>
                <a:srgbClr val="11111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300"/>
              <a:buChar char="●"/>
            </a:pPr>
            <a:r>
              <a:rPr lang="en-US" sz="2300">
                <a:solidFill>
                  <a:srgbClr val="111111"/>
                </a:solidFill>
              </a:rPr>
              <a:t>Easy interface</a:t>
            </a:r>
            <a:endParaRPr sz="2300">
              <a:solidFill>
                <a:srgbClr val="111111"/>
              </a:solidFill>
            </a:endParaRPr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Gimbal</a:t>
            </a:r>
            <a:endParaRPr sz="240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30759"/>
            <a:ext cx="4077725" cy="32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